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emf" ContentType="image/x-emf"/>
  <Default Extension="xlsx" ContentType="application/vnd.openxmlformats-officedocument.spreadsheetml.sheet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78" r:id="rId3"/>
    <p:sldId id="257" r:id="rId4"/>
    <p:sldId id="267" r:id="rId5"/>
    <p:sldId id="270" r:id="rId6"/>
    <p:sldId id="277" r:id="rId7"/>
    <p:sldId id="276" r:id="rId8"/>
    <p:sldId id="272" r:id="rId9"/>
    <p:sldId id="275" r:id="rId10"/>
    <p:sldId id="261" r:id="rId11"/>
    <p:sldId id="262" r:id="rId12"/>
    <p:sldId id="273" r:id="rId13"/>
    <p:sldId id="274" r:id="rId14"/>
    <p:sldId id="263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84635" autoAdjust="0"/>
  </p:normalViewPr>
  <p:slideViewPr>
    <p:cSldViewPr snapToGrid="0" snapToObjects="1">
      <p:cViewPr varScale="1">
        <p:scale>
          <a:sx n="130" d="100"/>
          <a:sy n="130" d="100"/>
        </p:scale>
        <p:origin x="-104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Infrastructure</a:t>
            </a:r>
            <a:endParaRPr lang="en-US" dirty="0"/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Machines</c:v>
                </c:pt>
              </c:strCache>
            </c:strRef>
          </c:tx>
          <c:dLbls>
            <c:showLegendKey val="0"/>
            <c:showVal val="0"/>
            <c:showCatName val="1"/>
            <c:showSerName val="0"/>
            <c:showPercent val="0"/>
            <c:showBubbleSize val="0"/>
            <c:showLeaderLines val="1"/>
          </c:dLbls>
          <c:cat>
            <c:strRef>
              <c:f>Sheet1!$A$2:$A$6</c:f>
              <c:strCache>
                <c:ptCount val="5"/>
                <c:pt idx="0">
                  <c:v>Squid Cache</c:v>
                </c:pt>
                <c:pt idx="1">
                  <c:v>Apache</c:v>
                </c:pt>
                <c:pt idx="2">
                  <c:v>Search</c:v>
                </c:pt>
                <c:pt idx="3">
                  <c:v>DB</c:v>
                </c:pt>
                <c:pt idx="4">
                  <c:v>Media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0.252941176470588</c:v>
                </c:pt>
                <c:pt idx="1">
                  <c:v>0.586206896551724</c:v>
                </c:pt>
                <c:pt idx="2">
                  <c:v>0.0574712643678161</c:v>
                </c:pt>
                <c:pt idx="3">
                  <c:v>0.0862068965517241</c:v>
                </c:pt>
                <c:pt idx="4">
                  <c:v>0.0229885057471264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dLbls>
            <c:showLegendKey val="0"/>
            <c:showVal val="0"/>
            <c:showCatName val="1"/>
            <c:showSerName val="0"/>
            <c:showPercent val="0"/>
            <c:showBubbleSize val="0"/>
            <c:showLeaderLines val="1"/>
          </c:dLbls>
          <c:cat>
            <c:strRef>
              <c:f>Sheet1!$A$2:$A$6</c:f>
              <c:strCache>
                <c:ptCount val="5"/>
                <c:pt idx="0">
                  <c:v>Squid Cache</c:v>
                </c:pt>
                <c:pt idx="1">
                  <c:v>Apache</c:v>
                </c:pt>
                <c:pt idx="2">
                  <c:v>Search</c:v>
                </c:pt>
                <c:pt idx="3">
                  <c:v>DB</c:v>
                </c:pt>
                <c:pt idx="4">
                  <c:v>Media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86.0</c:v>
                </c:pt>
                <c:pt idx="1">
                  <c:v>204.0</c:v>
                </c:pt>
                <c:pt idx="2">
                  <c:v>20.0</c:v>
                </c:pt>
                <c:pt idx="3">
                  <c:v>30.0</c:v>
                </c:pt>
                <c:pt idx="4">
                  <c:v>8.0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E3873F-0223-DA44-8418-C523994C78E1}" type="datetime1">
              <a:rPr lang="en-US" smtClean="0"/>
              <a:t>10/28/12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0AC717-5B3A-FC48-A47F-A9978513C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53022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938539-55D4-434D-9C98-587FC7ACC53F}" type="datetime1">
              <a:rPr lang="en-US" smtClean="0"/>
              <a:t>10/28/12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BF4491-0DBB-8F4D-85D9-41D1A120FC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64984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low cost scaling to web developers</a:t>
            </a:r>
          </a:p>
          <a:p>
            <a:r>
              <a:rPr lang="en-US" dirty="0" smtClean="0"/>
              <a:t>A project that we've coined </a:t>
            </a:r>
            <a:r>
              <a:rPr lang="en-US" dirty="0" err="1" smtClean="0"/>
              <a:t>FreeDOM</a:t>
            </a:r>
            <a:r>
              <a:rPr lang="en-US" dirty="0" smtClean="0"/>
              <a:t>, which we hope this presentation will change the way you look at the web.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F4491-0DBB-8F4D-85D9-41D1A120FCB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1086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Evaluate </a:t>
            </a:r>
            <a:r>
              <a:rPr lang="en-US" dirty="0" err="1" smtClean="0"/>
              <a:t>Collab</a:t>
            </a:r>
            <a:r>
              <a:rPr lang="en-US" dirty="0" smtClean="0"/>
              <a:t> </a:t>
            </a:r>
            <a:r>
              <a:rPr lang="en-US" dirty="0" err="1" smtClean="0"/>
              <a:t>WebDB</a:t>
            </a:r>
            <a:r>
              <a:rPr lang="en-US" dirty="0" smtClean="0"/>
              <a:t> under stress</a:t>
            </a:r>
          </a:p>
          <a:p>
            <a:r>
              <a:rPr lang="en-US" dirty="0" smtClean="0"/>
              <a:t>- 1GB DB from TPC-H benchmark</a:t>
            </a:r>
          </a:p>
          <a:p>
            <a:r>
              <a:rPr lang="en-US" dirty="0" smtClean="0"/>
              <a:t>- Synthetic client workload - model a user browsing a catalogue in online store</a:t>
            </a:r>
          </a:p>
          <a:p>
            <a:r>
              <a:rPr lang="en-US" dirty="0" smtClean="0"/>
              <a:t>- Plot throughout LOG SCALE over time</a:t>
            </a:r>
          </a:p>
          <a:p>
            <a:r>
              <a:rPr lang="en-US" dirty="0" smtClean="0"/>
              <a:t>- Clients could execute about 30QPS</a:t>
            </a:r>
          </a:p>
          <a:p>
            <a:r>
              <a:rPr lang="en-US" dirty="0" smtClean="0"/>
              <a:t>  in </a:t>
            </a:r>
            <a:r>
              <a:rPr lang="en-US" dirty="0" err="1" smtClean="0"/>
              <a:t>Javascript</a:t>
            </a:r>
            <a:r>
              <a:rPr lang="en-US" dirty="0" smtClean="0"/>
              <a:t>, if </a:t>
            </a:r>
            <a:r>
              <a:rPr lang="en-US" dirty="0" err="1" smtClean="0"/>
              <a:t>NaCl</a:t>
            </a:r>
            <a:r>
              <a:rPr lang="en-US" dirty="0" smtClean="0"/>
              <a:t>, likely faster</a:t>
            </a:r>
          </a:p>
          <a:p>
            <a:r>
              <a:rPr lang="en-US" dirty="0" smtClean="0"/>
              <a:t>- Server's load drops over time as expected, as more pages are cached on clients</a:t>
            </a:r>
          </a:p>
          <a:p>
            <a:r>
              <a:rPr lang="en-US" dirty="0" smtClean="0"/>
              <a:t>- Add second client - server load remains almost unchanged</a:t>
            </a:r>
          </a:p>
          <a:p>
            <a:r>
              <a:rPr lang="en-US" dirty="0" smtClean="0"/>
              <a:t>  </a:t>
            </a:r>
            <a:r>
              <a:rPr lang="en-US" dirty="0" err="1" smtClean="0"/>
              <a:t>Sublinear</a:t>
            </a:r>
            <a:r>
              <a:rPr lang="en-US" dirty="0" smtClean="0"/>
              <a:t> scaling costs</a:t>
            </a:r>
          </a:p>
          <a:p>
            <a:r>
              <a:rPr lang="en-US" dirty="0" smtClean="0"/>
              <a:t>- Overhead of P2P communications</a:t>
            </a:r>
          </a:p>
          <a:p>
            <a:r>
              <a:rPr lang="en-US" dirty="0" smtClean="0"/>
              <a:t>  Ought to get better with </a:t>
            </a:r>
            <a:r>
              <a:rPr lang="en-US" dirty="0" err="1" smtClean="0"/>
              <a:t>WebRTC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F4491-0DBB-8F4D-85D9-41D1A120FCB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5002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How to generalize the platform in order to support a variety of different web apps</a:t>
            </a:r>
          </a:p>
          <a:p>
            <a:r>
              <a:rPr lang="en-US" dirty="0" smtClean="0"/>
              <a:t>- What won't the browser do for itself?</a:t>
            </a:r>
          </a:p>
          <a:p>
            <a:r>
              <a:rPr lang="en-US" dirty="0" smtClean="0"/>
              <a:t>  Server-client driven model</a:t>
            </a:r>
          </a:p>
          <a:p>
            <a:r>
              <a:rPr lang="en-US" dirty="0" smtClean="0"/>
              <a:t>- API - Identity, reliable storage, messaging, updates</a:t>
            </a:r>
          </a:p>
          <a:p>
            <a:r>
              <a:rPr lang="en-US" dirty="0" smtClean="0"/>
              <a:t>- Applications don't have to worry about which provider</a:t>
            </a:r>
          </a:p>
          <a:p>
            <a:r>
              <a:rPr lang="en-US" dirty="0" smtClean="0"/>
              <a:t>- Different possible providers for each API</a:t>
            </a:r>
          </a:p>
          <a:p>
            <a:r>
              <a:rPr lang="en-US" dirty="0" smtClean="0"/>
              <a:t>  i.e. photo sharing app</a:t>
            </a:r>
          </a:p>
          <a:p>
            <a:r>
              <a:rPr lang="en-US" dirty="0" smtClean="0"/>
              <a:t>- Questions</a:t>
            </a:r>
          </a:p>
          <a:p>
            <a:r>
              <a:rPr lang="en-US" dirty="0" smtClean="0"/>
              <a:t>  - What information flows need to be protected?</a:t>
            </a:r>
          </a:p>
          <a:p>
            <a:r>
              <a:rPr lang="en-US" dirty="0" smtClean="0"/>
              <a:t>  - What is the right way to ask permission from user?</a:t>
            </a:r>
          </a:p>
          <a:p>
            <a:r>
              <a:rPr lang="en-US" dirty="0" smtClean="0"/>
              <a:t>  - How do we give users enough insight into how their machine is used to protect themselves from conducting illegal activities?</a:t>
            </a:r>
          </a:p>
          <a:p>
            <a:r>
              <a:rPr lang="en-US" dirty="0" smtClean="0"/>
              <a:t>  - What primitives need to be in place for web apps to be more easily </a:t>
            </a:r>
            <a:r>
              <a:rPr lang="en-US" dirty="0" err="1" smtClean="0"/>
              <a:t>composable</a:t>
            </a:r>
            <a:r>
              <a:rPr lang="en-US" dirty="0" smtClean="0"/>
              <a:t>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F4491-0DBB-8F4D-85D9-41D1A120FCB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6669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F4491-0DBB-8F4D-85D9-41D1A120FCB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4308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Working on making free services free</a:t>
            </a:r>
          </a:p>
          <a:p>
            <a:r>
              <a:rPr lang="en-US" smtClean="0"/>
              <a:t>- Opportune time - power in the browser and new standards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F4491-0DBB-8F4D-85D9-41D1A120FCB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8678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Possible to architect your web app in a way such that it doesn't cost you anything</a:t>
            </a:r>
          </a:p>
          <a:p>
            <a:r>
              <a:rPr lang="en-US" dirty="0" smtClean="0"/>
              <a:t>- Where services are supported by resources from the user community</a:t>
            </a:r>
          </a:p>
          <a:p>
            <a:r>
              <a:rPr lang="en-US" dirty="0" smtClean="0"/>
              <a:t>- Where services can build off of each other in a rich ecosystem of free services, </a:t>
            </a:r>
          </a:p>
          <a:p>
            <a:r>
              <a:rPr lang="en-US" dirty="0" smtClean="0"/>
              <a:t>much like how GNU/Linux encouraged an ecosystem of free software.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F4491-0DBB-8F4D-85D9-41D1A120FCB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4241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Free services do exist, indispensible contributions to our society</a:t>
            </a:r>
          </a:p>
          <a:p>
            <a:r>
              <a:rPr lang="en-US" dirty="0" smtClean="0"/>
              <a:t>- Encourage more sites like this to exist</a:t>
            </a:r>
          </a:p>
          <a:p>
            <a:r>
              <a:rPr lang="en-US" dirty="0" smtClean="0"/>
              <a:t>- Cost of survival is quite high</a:t>
            </a:r>
          </a:p>
          <a:p>
            <a:r>
              <a:rPr lang="en-US" dirty="0" smtClean="0"/>
              <a:t>- Responsibility of provider to scale infrastructure to meet demand</a:t>
            </a:r>
          </a:p>
          <a:p>
            <a:r>
              <a:rPr lang="en-US" dirty="0" smtClean="0"/>
              <a:t>- Write a small app, lose a little money, write a viral app, lose a lot of money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F4491-0DBB-8F4D-85D9-41D1A120FCB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2517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86 Squid Cache</a:t>
            </a:r>
          </a:p>
          <a:p>
            <a:pPr marL="0" indent="0">
              <a:buNone/>
            </a:pPr>
            <a:r>
              <a:rPr lang="en-US" dirty="0" smtClean="0"/>
              <a:t>204 Apache2</a:t>
            </a:r>
          </a:p>
          <a:p>
            <a:pPr marL="0" indent="0">
              <a:buNone/>
            </a:pPr>
            <a:r>
              <a:rPr lang="en-US" dirty="0" smtClean="0"/>
              <a:t>20 Search</a:t>
            </a:r>
          </a:p>
          <a:p>
            <a:pPr marL="0" indent="0">
              <a:buNone/>
            </a:pPr>
            <a:r>
              <a:rPr lang="en-US" dirty="0" smtClean="0"/>
              <a:t>30 DB</a:t>
            </a:r>
          </a:p>
          <a:p>
            <a:pPr marL="0" indent="0">
              <a:buNone/>
            </a:pPr>
            <a:r>
              <a:rPr lang="en-US" dirty="0" smtClean="0"/>
              <a:t>8 Media Servers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F4491-0DBB-8F4D-85D9-41D1A120FCB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7094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New technologies in town</a:t>
            </a:r>
          </a:p>
          <a:p>
            <a:r>
              <a:rPr lang="en-US" dirty="0" smtClean="0"/>
              <a:t>- Putting all chips into the web, gain the benefits</a:t>
            </a:r>
          </a:p>
          <a:p>
            <a:r>
              <a:rPr lang="en-US" dirty="0" smtClean="0"/>
              <a:t>- Incentives - no need to rely on ad revenue to support service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F4491-0DBB-8F4D-85D9-41D1A120FCB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1313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Instead of thinking about just P2P or server-client, hybrid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F4491-0DBB-8F4D-85D9-41D1A120FCB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2883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How can we build services that effectively leverage clients,</a:t>
            </a:r>
          </a:p>
          <a:p>
            <a:r>
              <a:rPr lang="en-US" dirty="0" smtClean="0"/>
              <a:t>when code only runs during the brief time when someone is on a page?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F4491-0DBB-8F4D-85D9-41D1A120FCB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4557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Let's take something you would never expect to run in a browser and do it</a:t>
            </a:r>
          </a:p>
          <a:p>
            <a:r>
              <a:rPr lang="en-US" dirty="0" smtClean="0"/>
              <a:t>  Databases</a:t>
            </a:r>
          </a:p>
          <a:p>
            <a:r>
              <a:rPr lang="en-US" dirty="0" smtClean="0"/>
              <a:t>- Describe instances</a:t>
            </a:r>
          </a:p>
          <a:p>
            <a:r>
              <a:rPr lang="en-US" dirty="0" smtClean="0"/>
              <a:t>- All of this needs to scale with the number of users, because we treat browsers as dumb clients</a:t>
            </a:r>
          </a:p>
          <a:p>
            <a:r>
              <a:rPr lang="en-US" dirty="0" smtClean="0"/>
              <a:t>- Describe flow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F4491-0DBB-8F4D-85D9-41D1A120FCB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7817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Read-only static database management system</a:t>
            </a:r>
          </a:p>
          <a:p>
            <a:r>
              <a:rPr lang="en-US" dirty="0" smtClean="0"/>
              <a:t>- Apache just serves the webpage and code that will be run in the user's browser.</a:t>
            </a:r>
          </a:p>
          <a:p>
            <a:r>
              <a:rPr lang="en-US" dirty="0" smtClean="0"/>
              <a:t>- Includes </a:t>
            </a:r>
            <a:r>
              <a:rPr lang="en-US" dirty="0" err="1" smtClean="0"/>
              <a:t>sqlite.js</a:t>
            </a:r>
            <a:r>
              <a:rPr lang="en-US" dirty="0" smtClean="0"/>
              <a:t> - describe it</a:t>
            </a:r>
          </a:p>
          <a:p>
            <a:r>
              <a:rPr lang="en-US" dirty="0" smtClean="0"/>
              <a:t>- Runs in an untrusted sandbox - like any other webpage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F4491-0DBB-8F4D-85D9-41D1A120FCB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0115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A191A-B0B2-BC47-A888-3E58E5056A63}" type="datetime10">
              <a:rPr lang="en-US" smtClean="0"/>
              <a:t>16:24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4964A-6BB0-A74F-955B-11804AAC8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075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3EBA2-7220-2E40-9704-76B6A6C6B08B}" type="datetime10">
              <a:rPr lang="en-US" smtClean="0"/>
              <a:t>16:24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4964A-6BB0-A74F-955B-11804AAC8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372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385BB-0F2B-C84C-AE9F-32FFBDFCF631}" type="datetime10">
              <a:rPr lang="en-US" smtClean="0"/>
              <a:t>16:24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4964A-6BB0-A74F-955B-11804AAC8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32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67A60-A87D-DF47-B9DC-E625733D6259}" type="datetime10">
              <a:rPr lang="en-US" smtClean="0"/>
              <a:t>16:24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4964A-6BB0-A74F-955B-11804AAC8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785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4B946-AB65-4546-9F3B-A908BCC0E9ED}" type="datetime10">
              <a:rPr lang="en-US" smtClean="0"/>
              <a:t>16:24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4964A-6BB0-A74F-955B-11804AAC8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022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14719-0A40-0549-8D40-71B56A13CBFC}" type="datetime10">
              <a:rPr lang="en-US" smtClean="0"/>
              <a:t>16:24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4964A-6BB0-A74F-955B-11804AAC8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630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B35ED-B00F-7646-8997-3BC30F871470}" type="datetime10">
              <a:rPr lang="en-US" smtClean="0"/>
              <a:t>16:24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4964A-6BB0-A74F-955B-11804AAC8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366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28898-3BE6-F740-BD63-6567663DD883}" type="datetime10">
              <a:rPr lang="en-US" smtClean="0"/>
              <a:t>16:24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4964A-6BB0-A74F-955B-11804AAC8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119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EE1F1-CFC0-B349-BA0F-C4B3BE66A218}" type="datetime10">
              <a:rPr lang="en-US" smtClean="0"/>
              <a:t>16:24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4964A-6BB0-A74F-955B-11804AAC8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927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E294C-E7E7-EB41-AFAB-E7A4CC35BB2A}" type="datetime10">
              <a:rPr lang="en-US" smtClean="0"/>
              <a:t>16:24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4964A-6BB0-A74F-955B-11804AAC8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747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CA0EF-BD59-EC49-9BDB-EE8A690F7C1A}" type="datetime10">
              <a:rPr lang="en-US" smtClean="0"/>
              <a:t>16:24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4964A-6BB0-A74F-955B-11804AAC8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447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34221E-D7C0-D64A-A1BB-EF65D0014B08}" type="datetime10">
              <a:rPr lang="en-US" smtClean="0"/>
              <a:t>16:24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C4964A-6BB0-A74F-955B-11804AAC8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360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4" Type="http://schemas.openxmlformats.org/officeDocument/2006/relationships/image" Target="../media/image8.jpg"/><Relationship Id="rId5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6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7.emf"/><Relationship Id="rId5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err="1" smtClean="0"/>
              <a:t>FreeDOM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a New Baseline for the Web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Raymond Cheng</a:t>
            </a:r>
          </a:p>
          <a:p>
            <a:r>
              <a:rPr lang="en-US" dirty="0" smtClean="0"/>
              <a:t>Will Scott</a:t>
            </a:r>
          </a:p>
          <a:p>
            <a:r>
              <a:rPr lang="en-US" dirty="0" err="1" smtClean="0"/>
              <a:t>Arvind</a:t>
            </a:r>
            <a:r>
              <a:rPr lang="en-US" dirty="0" smtClean="0"/>
              <a:t> Krishnamurthy</a:t>
            </a:r>
          </a:p>
          <a:p>
            <a:r>
              <a:rPr lang="en-US" dirty="0" smtClean="0"/>
              <a:t>Tom Anderson</a:t>
            </a:r>
          </a:p>
          <a:p>
            <a:r>
              <a:rPr lang="en-US" b="1" dirty="0" smtClean="0">
                <a:solidFill>
                  <a:srgbClr val="000000"/>
                </a:solidFill>
              </a:rPr>
              <a:t>University of Washington</a:t>
            </a:r>
            <a:endParaRPr 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5054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6579823" y="2989021"/>
            <a:ext cx="2152745" cy="1442370"/>
          </a:xfrm>
          <a:prstGeom prst="rect">
            <a:avLst/>
          </a:prstGeom>
          <a:ln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Collaborative </a:t>
            </a:r>
            <a:r>
              <a:rPr lang="en-US" dirty="0" err="1" smtClean="0"/>
              <a:t>WebDB</a:t>
            </a:r>
            <a:endParaRPr lang="en-US" dirty="0"/>
          </a:p>
        </p:txBody>
      </p:sp>
      <p:sp>
        <p:nvSpPr>
          <p:cNvPr id="4" name="Cloud 3"/>
          <p:cNvSpPr/>
          <p:nvPr/>
        </p:nvSpPr>
        <p:spPr>
          <a:xfrm>
            <a:off x="595022" y="1417638"/>
            <a:ext cx="7522124" cy="1157720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785061" y="1740586"/>
            <a:ext cx="1056827" cy="461789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Apache</a:t>
            </a:r>
            <a:endParaRPr lang="en-US" dirty="0"/>
          </a:p>
        </p:txBody>
      </p:sp>
      <p:sp>
        <p:nvSpPr>
          <p:cNvPr id="6" name="Can 5"/>
          <p:cNvSpPr/>
          <p:nvPr/>
        </p:nvSpPr>
        <p:spPr>
          <a:xfrm>
            <a:off x="3676694" y="1634020"/>
            <a:ext cx="1305493" cy="666041"/>
          </a:xfrm>
          <a:prstGeom prst="can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Seed DB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5704389" y="1731706"/>
            <a:ext cx="1426975" cy="461789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Rendezvous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7479434" y="3163399"/>
            <a:ext cx="1015966" cy="676353"/>
            <a:chOff x="621663" y="5504506"/>
            <a:chExt cx="1669610" cy="1111499"/>
          </a:xfrm>
        </p:grpSpPr>
        <p:grpSp>
          <p:nvGrpSpPr>
            <p:cNvPr id="9" name="Group 8"/>
            <p:cNvGrpSpPr/>
            <p:nvPr/>
          </p:nvGrpSpPr>
          <p:grpSpPr>
            <a:xfrm>
              <a:off x="621663" y="5504506"/>
              <a:ext cx="1669610" cy="1111499"/>
              <a:chOff x="621663" y="5504506"/>
              <a:chExt cx="1669610" cy="1111499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621663" y="5719070"/>
                <a:ext cx="1669610" cy="896935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621663" y="5504506"/>
                <a:ext cx="346355" cy="223444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0" name="Picture 9" descr="chrome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7875" y="5719070"/>
              <a:ext cx="726418" cy="772875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7213530" y="3271758"/>
            <a:ext cx="1015966" cy="676353"/>
            <a:chOff x="621663" y="5504506"/>
            <a:chExt cx="1669610" cy="1111499"/>
          </a:xfrm>
        </p:grpSpPr>
        <p:grpSp>
          <p:nvGrpSpPr>
            <p:cNvPr id="14" name="Group 13"/>
            <p:cNvGrpSpPr/>
            <p:nvPr/>
          </p:nvGrpSpPr>
          <p:grpSpPr>
            <a:xfrm>
              <a:off x="621663" y="5504506"/>
              <a:ext cx="1669610" cy="1111499"/>
              <a:chOff x="621663" y="5504506"/>
              <a:chExt cx="1669610" cy="1111499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621663" y="5719070"/>
                <a:ext cx="1669610" cy="896935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621663" y="5504506"/>
                <a:ext cx="346355" cy="223444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5" name="Picture 14" descr="chrome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7875" y="5719070"/>
              <a:ext cx="726418" cy="772875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/>
        </p:nvGrpSpPr>
        <p:grpSpPr>
          <a:xfrm>
            <a:off x="6971451" y="3448051"/>
            <a:ext cx="1015966" cy="676353"/>
            <a:chOff x="621663" y="5504506"/>
            <a:chExt cx="1669610" cy="1111499"/>
          </a:xfrm>
        </p:grpSpPr>
        <p:grpSp>
          <p:nvGrpSpPr>
            <p:cNvPr id="19" name="Group 18"/>
            <p:cNvGrpSpPr/>
            <p:nvPr/>
          </p:nvGrpSpPr>
          <p:grpSpPr>
            <a:xfrm>
              <a:off x="621663" y="5504506"/>
              <a:ext cx="1669610" cy="1111499"/>
              <a:chOff x="621663" y="5504506"/>
              <a:chExt cx="1669610" cy="1111499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621663" y="5719070"/>
                <a:ext cx="1669610" cy="896935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621663" y="5504506"/>
                <a:ext cx="346355" cy="223444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20" name="Picture 19" descr="chrome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7875" y="5719070"/>
              <a:ext cx="726418" cy="772875"/>
            </a:xfrm>
            <a:prstGeom prst="rect">
              <a:avLst/>
            </a:prstGeom>
          </p:spPr>
        </p:pic>
      </p:grpSp>
      <p:grpSp>
        <p:nvGrpSpPr>
          <p:cNvPr id="23" name="Group 22"/>
          <p:cNvGrpSpPr/>
          <p:nvPr/>
        </p:nvGrpSpPr>
        <p:grpSpPr>
          <a:xfrm>
            <a:off x="6705547" y="3609935"/>
            <a:ext cx="1015966" cy="676352"/>
            <a:chOff x="621663" y="5504506"/>
            <a:chExt cx="1669610" cy="1111498"/>
          </a:xfrm>
        </p:grpSpPr>
        <p:grpSp>
          <p:nvGrpSpPr>
            <p:cNvPr id="24" name="Group 23"/>
            <p:cNvGrpSpPr/>
            <p:nvPr/>
          </p:nvGrpSpPr>
          <p:grpSpPr>
            <a:xfrm>
              <a:off x="621663" y="5504506"/>
              <a:ext cx="1669610" cy="1111498"/>
              <a:chOff x="621663" y="5504506"/>
              <a:chExt cx="1669610" cy="1111498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621663" y="5719069"/>
                <a:ext cx="1669610" cy="896935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621663" y="5504506"/>
                <a:ext cx="346355" cy="223444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25" name="Picture 24" descr="chrome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7875" y="5719070"/>
              <a:ext cx="726418" cy="772875"/>
            </a:xfrm>
            <a:prstGeom prst="rect">
              <a:avLst/>
            </a:prstGeom>
          </p:spPr>
        </p:pic>
      </p:grpSp>
      <p:cxnSp>
        <p:nvCxnSpPr>
          <p:cNvPr id="28" name="Straight Connector 27"/>
          <p:cNvCxnSpPr>
            <a:stCxn id="5" idx="2"/>
            <a:endCxn id="35" idx="1"/>
          </p:cNvCxnSpPr>
          <p:nvPr/>
        </p:nvCxnSpPr>
        <p:spPr>
          <a:xfrm>
            <a:off x="2313475" y="2202375"/>
            <a:ext cx="4266348" cy="1507831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7" idx="2"/>
            <a:endCxn id="35" idx="1"/>
          </p:cNvCxnSpPr>
          <p:nvPr/>
        </p:nvCxnSpPr>
        <p:spPr>
          <a:xfrm>
            <a:off x="6417877" y="2193495"/>
            <a:ext cx="161946" cy="1516711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6" idx="3"/>
            <a:endCxn id="35" idx="1"/>
          </p:cNvCxnSpPr>
          <p:nvPr/>
        </p:nvCxnSpPr>
        <p:spPr>
          <a:xfrm>
            <a:off x="4329441" y="2300061"/>
            <a:ext cx="2250382" cy="1410145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41" name="Group 40"/>
          <p:cNvGrpSpPr/>
          <p:nvPr/>
        </p:nvGrpSpPr>
        <p:grpSpPr>
          <a:xfrm>
            <a:off x="265676" y="3481703"/>
            <a:ext cx="5196895" cy="3249756"/>
            <a:chOff x="621663" y="5571953"/>
            <a:chExt cx="1669610" cy="1044051"/>
          </a:xfrm>
        </p:grpSpPr>
        <p:sp>
          <p:nvSpPr>
            <p:cNvPr id="43" name="Rectangle 42"/>
            <p:cNvSpPr/>
            <p:nvPr/>
          </p:nvSpPr>
          <p:spPr>
            <a:xfrm>
              <a:off x="621663" y="5801379"/>
              <a:ext cx="1669610" cy="814625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621663" y="5571953"/>
              <a:ext cx="346355" cy="223444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5" name="Straight Connector 44"/>
          <p:cNvCxnSpPr>
            <a:stCxn id="5" idx="2"/>
            <a:endCxn id="43" idx="0"/>
          </p:cNvCxnSpPr>
          <p:nvPr/>
        </p:nvCxnSpPr>
        <p:spPr>
          <a:xfrm>
            <a:off x="2313475" y="2202375"/>
            <a:ext cx="550649" cy="1993442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6" idx="3"/>
            <a:endCxn id="43" idx="0"/>
          </p:cNvCxnSpPr>
          <p:nvPr/>
        </p:nvCxnSpPr>
        <p:spPr>
          <a:xfrm flipH="1">
            <a:off x="2864124" y="2300061"/>
            <a:ext cx="1465317" cy="189575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7" idx="2"/>
            <a:endCxn id="43" idx="0"/>
          </p:cNvCxnSpPr>
          <p:nvPr/>
        </p:nvCxnSpPr>
        <p:spPr>
          <a:xfrm flipH="1">
            <a:off x="2864124" y="2193495"/>
            <a:ext cx="3553753" cy="2002322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35" idx="2"/>
          </p:cNvCxnSpPr>
          <p:nvPr/>
        </p:nvCxnSpPr>
        <p:spPr>
          <a:xfrm>
            <a:off x="7656196" y="4431391"/>
            <a:ext cx="0" cy="2095809"/>
          </a:xfrm>
          <a:prstGeom prst="line">
            <a:avLst/>
          </a:prstGeom>
          <a:ln w="76200" cmpd="sng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62" name="Picture 61" descr="d3-js-choropleth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76" y="4215355"/>
            <a:ext cx="1976528" cy="1034036"/>
          </a:xfrm>
          <a:prstGeom prst="rect">
            <a:avLst/>
          </a:prstGeom>
          <a:ln w="38100" cmpd="sng">
            <a:solidFill>
              <a:schemeClr val="accent2"/>
            </a:solidFill>
          </a:ln>
        </p:spPr>
      </p:pic>
      <p:cxnSp>
        <p:nvCxnSpPr>
          <p:cNvPr id="64" name="Straight Connector 63"/>
          <p:cNvCxnSpPr/>
          <p:nvPr/>
        </p:nvCxnSpPr>
        <p:spPr>
          <a:xfrm>
            <a:off x="265676" y="5247615"/>
            <a:ext cx="5196895" cy="0"/>
          </a:xfrm>
          <a:prstGeom prst="line">
            <a:avLst/>
          </a:prstGeom>
          <a:ln>
            <a:solidFill>
              <a:srgbClr val="C0504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243440" y="5748184"/>
            <a:ext cx="5196895" cy="0"/>
          </a:xfrm>
          <a:prstGeom prst="line">
            <a:avLst/>
          </a:prstGeom>
          <a:ln>
            <a:solidFill>
              <a:srgbClr val="C0504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265676" y="6229159"/>
            <a:ext cx="709797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3312577" y="4353963"/>
            <a:ext cx="10209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viz.html</a:t>
            </a:r>
            <a:endParaRPr lang="en-US" dirty="0" smtClean="0"/>
          </a:p>
          <a:p>
            <a:r>
              <a:rPr lang="en-US" dirty="0" smtClean="0"/>
              <a:t>- </a:t>
            </a:r>
            <a:r>
              <a:rPr lang="en-US" dirty="0" err="1" smtClean="0"/>
              <a:t>sqlite.js</a:t>
            </a:r>
            <a:endParaRPr lang="en-US" dirty="0"/>
          </a:p>
        </p:txBody>
      </p:sp>
      <p:sp>
        <p:nvSpPr>
          <p:cNvPr id="71" name="TextBox 70"/>
          <p:cNvSpPr txBox="1"/>
          <p:nvPr/>
        </p:nvSpPr>
        <p:spPr>
          <a:xfrm>
            <a:off x="1701285" y="6271951"/>
            <a:ext cx="2281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WebRTC</a:t>
            </a:r>
            <a:r>
              <a:rPr lang="en-US" dirty="0" smtClean="0"/>
              <a:t>-like Interface</a:t>
            </a:r>
            <a:endParaRPr lang="en-US" dirty="0"/>
          </a:p>
        </p:txBody>
      </p:sp>
      <p:sp>
        <p:nvSpPr>
          <p:cNvPr id="72" name="TextBox 71"/>
          <p:cNvSpPr txBox="1"/>
          <p:nvPr/>
        </p:nvSpPr>
        <p:spPr>
          <a:xfrm>
            <a:off x="1288962" y="5288219"/>
            <a:ext cx="3138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Query Execution / Optimization</a:t>
            </a:r>
            <a:endParaRPr lang="en-US" dirty="0"/>
          </a:p>
        </p:txBody>
      </p:sp>
      <p:sp>
        <p:nvSpPr>
          <p:cNvPr id="73" name="TextBox 72"/>
          <p:cNvSpPr txBox="1"/>
          <p:nvPr/>
        </p:nvSpPr>
        <p:spPr>
          <a:xfrm>
            <a:off x="2227195" y="5776472"/>
            <a:ext cx="1229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Buffer Pool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5470348" y="5905993"/>
            <a:ext cx="18950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Webpage</a:t>
            </a:r>
          </a:p>
          <a:p>
            <a:r>
              <a:rPr lang="en-US" dirty="0" smtClean="0"/>
              <a:t>Chrome Extension</a:t>
            </a:r>
            <a:endParaRPr lang="en-US" dirty="0"/>
          </a:p>
        </p:txBody>
      </p:sp>
      <p:cxnSp>
        <p:nvCxnSpPr>
          <p:cNvPr id="78" name="Straight Connector 77"/>
          <p:cNvCxnSpPr/>
          <p:nvPr/>
        </p:nvCxnSpPr>
        <p:spPr>
          <a:xfrm>
            <a:off x="5462571" y="6527200"/>
            <a:ext cx="2193625" cy="0"/>
          </a:xfrm>
          <a:prstGeom prst="line">
            <a:avLst/>
          </a:prstGeom>
          <a:ln w="76200" cmpd="sng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4" name="Slide Number Placeholder 8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4964A-6BB0-A74F-955B-11804AAC8B02}" type="slidenum">
              <a:rPr lang="en-US" smtClean="0"/>
              <a:t>10</a:t>
            </a:fld>
            <a:endParaRPr lang="en-US"/>
          </a:p>
        </p:txBody>
      </p:sp>
      <p:sp>
        <p:nvSpPr>
          <p:cNvPr id="85" name="Date Placeholder 8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2B1B2-D21A-1544-834E-0F91A4D68D2B}" type="datetime10">
              <a:rPr lang="en-US" smtClean="0"/>
              <a:t>20:37</a:t>
            </a:fld>
            <a:endParaRPr lang="en-US"/>
          </a:p>
        </p:txBody>
      </p:sp>
      <p:pic>
        <p:nvPicPr>
          <p:cNvPr id="3" name="Picture 2" descr="chrome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44" y="3534820"/>
            <a:ext cx="544191" cy="578994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785061" y="2954885"/>
            <a:ext cx="69969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smtClean="0"/>
              <a:t>GET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8568541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71" grpId="0"/>
      <p:bldP spid="72" grpId="0"/>
      <p:bldP spid="73" grpId="0"/>
      <p:bldP spid="74" grpId="0"/>
      <p:bldP spid="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Client-Side Query Execution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49" y="1177657"/>
            <a:ext cx="8613912" cy="3853498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4964A-6BB0-A74F-955B-11804AAC8B02}" type="slidenum">
              <a:rPr lang="en-US" smtClean="0"/>
              <a:t>11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B1500-564A-7A40-AD46-3DB9BD07EC68}" type="datetime10">
              <a:rPr lang="en-US" smtClean="0"/>
              <a:t>20:37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 rot="16200000">
            <a:off x="-1229559" y="2602787"/>
            <a:ext cx="2984411" cy="553998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3000" dirty="0" smtClean="0"/>
              <a:t>Throughput (QPS)</a:t>
            </a:r>
            <a:endParaRPr lang="en-US" sz="3000" dirty="0"/>
          </a:p>
        </p:txBody>
      </p:sp>
      <p:sp>
        <p:nvSpPr>
          <p:cNvPr id="9" name="TextBox 8"/>
          <p:cNvSpPr txBox="1"/>
          <p:nvPr/>
        </p:nvSpPr>
        <p:spPr>
          <a:xfrm>
            <a:off x="4113131" y="4815754"/>
            <a:ext cx="1429936" cy="553998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3000" dirty="0" smtClean="0"/>
              <a:t>Time (s)</a:t>
            </a:r>
            <a:endParaRPr lang="en-US" sz="3000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1065491" y="4773738"/>
            <a:ext cx="7885044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42349" y="1031121"/>
            <a:ext cx="672142" cy="477054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2500" dirty="0" smtClean="0"/>
              <a:t>100</a:t>
            </a:r>
            <a:endParaRPr lang="en-US" sz="2500" dirty="0"/>
          </a:p>
        </p:txBody>
      </p:sp>
      <p:sp>
        <p:nvSpPr>
          <p:cNvPr id="21" name="TextBox 20"/>
          <p:cNvSpPr txBox="1"/>
          <p:nvPr/>
        </p:nvSpPr>
        <p:spPr>
          <a:xfrm>
            <a:off x="502522" y="2746595"/>
            <a:ext cx="509650" cy="477054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2500" dirty="0" smtClean="0"/>
              <a:t>10</a:t>
            </a:r>
            <a:endParaRPr lang="en-US" sz="2500" dirty="0"/>
          </a:p>
        </p:txBody>
      </p:sp>
      <p:sp>
        <p:nvSpPr>
          <p:cNvPr id="22" name="TextBox 21"/>
          <p:cNvSpPr txBox="1"/>
          <p:nvPr/>
        </p:nvSpPr>
        <p:spPr>
          <a:xfrm>
            <a:off x="646041" y="4489765"/>
            <a:ext cx="347158" cy="477054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2500" dirty="0" smtClean="0"/>
              <a:t>1</a:t>
            </a:r>
            <a:endParaRPr lang="en-US" sz="2500" dirty="0"/>
          </a:p>
        </p:txBody>
      </p:sp>
      <p:sp>
        <p:nvSpPr>
          <p:cNvPr id="23" name="TextBox 22"/>
          <p:cNvSpPr txBox="1"/>
          <p:nvPr/>
        </p:nvSpPr>
        <p:spPr>
          <a:xfrm>
            <a:off x="891912" y="4792628"/>
            <a:ext cx="347158" cy="477054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2500" dirty="0" smtClean="0"/>
              <a:t>0</a:t>
            </a:r>
            <a:endParaRPr lang="en-US" sz="2500" dirty="0"/>
          </a:p>
        </p:txBody>
      </p:sp>
      <p:sp>
        <p:nvSpPr>
          <p:cNvPr id="24" name="TextBox 23"/>
          <p:cNvSpPr txBox="1"/>
          <p:nvPr/>
        </p:nvSpPr>
        <p:spPr>
          <a:xfrm>
            <a:off x="3315678" y="4794270"/>
            <a:ext cx="509650" cy="477054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2500" dirty="0" smtClean="0"/>
              <a:t>50</a:t>
            </a:r>
            <a:endParaRPr lang="en-US" sz="2500" dirty="0"/>
          </a:p>
        </p:txBody>
      </p:sp>
      <p:sp>
        <p:nvSpPr>
          <p:cNvPr id="25" name="TextBox 24"/>
          <p:cNvSpPr txBox="1"/>
          <p:nvPr/>
        </p:nvSpPr>
        <p:spPr>
          <a:xfrm>
            <a:off x="5730867" y="4804191"/>
            <a:ext cx="672142" cy="477054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2500" dirty="0" smtClean="0"/>
              <a:t>100</a:t>
            </a:r>
            <a:endParaRPr lang="en-US" sz="2500" dirty="0"/>
          </a:p>
        </p:txBody>
      </p:sp>
      <p:sp>
        <p:nvSpPr>
          <p:cNvPr id="26" name="TextBox 25"/>
          <p:cNvSpPr txBox="1"/>
          <p:nvPr/>
        </p:nvSpPr>
        <p:spPr>
          <a:xfrm>
            <a:off x="8238858" y="4815754"/>
            <a:ext cx="672142" cy="477054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2500" dirty="0" smtClean="0"/>
              <a:t>150</a:t>
            </a:r>
            <a:endParaRPr lang="en-US" sz="2500" dirty="0"/>
          </a:p>
        </p:txBody>
      </p:sp>
      <p:sp>
        <p:nvSpPr>
          <p:cNvPr id="28" name="TextBox 27"/>
          <p:cNvSpPr txBox="1"/>
          <p:nvPr/>
        </p:nvSpPr>
        <p:spPr>
          <a:xfrm>
            <a:off x="5859261" y="1518795"/>
            <a:ext cx="2046591" cy="477054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2500" dirty="0" smtClean="0"/>
              <a:t>2 Clients (</a:t>
            </a:r>
            <a:r>
              <a:rPr lang="en-US" sz="2500" dirty="0" err="1" smtClean="0"/>
              <a:t>Avg</a:t>
            </a:r>
            <a:r>
              <a:rPr lang="en-US" sz="2500" dirty="0" smtClean="0"/>
              <a:t>)</a:t>
            </a:r>
            <a:endParaRPr lang="en-US" sz="2500" dirty="0"/>
          </a:p>
        </p:txBody>
      </p:sp>
      <p:sp>
        <p:nvSpPr>
          <p:cNvPr id="27" name="TextBox 26"/>
          <p:cNvSpPr txBox="1"/>
          <p:nvPr/>
        </p:nvSpPr>
        <p:spPr>
          <a:xfrm>
            <a:off x="6624222" y="1196840"/>
            <a:ext cx="1173080" cy="477054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2500" dirty="0" smtClean="0"/>
              <a:t>1 Client</a:t>
            </a:r>
            <a:endParaRPr lang="en-US" sz="2500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065491" y="1282212"/>
            <a:ext cx="7885044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Content Placeholder 2"/>
          <p:cNvSpPr txBox="1">
            <a:spLocks/>
          </p:cNvSpPr>
          <p:nvPr/>
        </p:nvSpPr>
        <p:spPr>
          <a:xfrm>
            <a:off x="457200" y="5281246"/>
            <a:ext cx="8229600" cy="117621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Good client performance</a:t>
            </a:r>
          </a:p>
          <a:p>
            <a:r>
              <a:rPr lang="en-US" dirty="0" smtClean="0"/>
              <a:t>Server </a:t>
            </a:r>
            <a:r>
              <a:rPr lang="en-US" dirty="0"/>
              <a:t>l</a:t>
            </a:r>
            <a:r>
              <a:rPr lang="en-US" dirty="0" smtClean="0"/>
              <a:t>oad drops by over an order of magnitude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6946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FreeDOM</a:t>
            </a:r>
            <a:r>
              <a:rPr lang="en-US" dirty="0" smtClean="0"/>
              <a:t> Platform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62693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Alternative to the datacenter-centric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cloud </a:t>
            </a:r>
            <a:r>
              <a:rPr lang="en-US" dirty="0" smtClean="0"/>
              <a:t>model</a:t>
            </a:r>
          </a:p>
          <a:p>
            <a:r>
              <a:rPr lang="en-US" dirty="0" smtClean="0"/>
              <a:t>General API</a:t>
            </a:r>
            <a:endParaRPr lang="en-US" dirty="0" smtClean="0"/>
          </a:p>
          <a:p>
            <a:r>
              <a:rPr lang="en-US" dirty="0" smtClean="0"/>
              <a:t>User</a:t>
            </a:r>
            <a:r>
              <a:rPr lang="en-US" dirty="0"/>
              <a:t>-controlled Data</a:t>
            </a:r>
          </a:p>
          <a:p>
            <a:r>
              <a:rPr lang="en-US" dirty="0" err="1"/>
              <a:t>Composable</a:t>
            </a:r>
            <a:r>
              <a:rPr lang="en-US" dirty="0"/>
              <a:t> </a:t>
            </a:r>
            <a:r>
              <a:rPr lang="en-US" dirty="0" smtClean="0"/>
              <a:t>Services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34279" y="4227139"/>
            <a:ext cx="8153946" cy="75484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Applications</a:t>
            </a:r>
          </a:p>
        </p:txBody>
      </p:sp>
      <p:sp>
        <p:nvSpPr>
          <p:cNvPr id="6" name="Rectangle 5"/>
          <p:cNvSpPr/>
          <p:nvPr/>
        </p:nvSpPr>
        <p:spPr>
          <a:xfrm>
            <a:off x="534279" y="4981986"/>
            <a:ext cx="2042608" cy="75484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Identity</a:t>
            </a:r>
          </a:p>
        </p:txBody>
      </p:sp>
      <p:sp>
        <p:nvSpPr>
          <p:cNvPr id="7" name="Rectangle 6"/>
          <p:cNvSpPr/>
          <p:nvPr/>
        </p:nvSpPr>
        <p:spPr>
          <a:xfrm>
            <a:off x="2560401" y="4981986"/>
            <a:ext cx="2042608" cy="75484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Reliable Storage</a:t>
            </a:r>
          </a:p>
        </p:txBody>
      </p:sp>
      <p:sp>
        <p:nvSpPr>
          <p:cNvPr id="8" name="Rectangle 7"/>
          <p:cNvSpPr/>
          <p:nvPr/>
        </p:nvSpPr>
        <p:spPr>
          <a:xfrm>
            <a:off x="4603009" y="4981986"/>
            <a:ext cx="2042608" cy="75484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Messaging</a:t>
            </a:r>
          </a:p>
        </p:txBody>
      </p:sp>
      <p:sp>
        <p:nvSpPr>
          <p:cNvPr id="9" name="Rectangle 8"/>
          <p:cNvSpPr/>
          <p:nvPr/>
        </p:nvSpPr>
        <p:spPr>
          <a:xfrm>
            <a:off x="6645617" y="4981986"/>
            <a:ext cx="2042608" cy="75484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Updates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534279" y="5736833"/>
            <a:ext cx="1021304" cy="75484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11" name="Rectangle 10"/>
          <p:cNvSpPr/>
          <p:nvPr/>
        </p:nvSpPr>
        <p:spPr>
          <a:xfrm>
            <a:off x="1539097" y="5736833"/>
            <a:ext cx="1021304" cy="75484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Public Key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568006" y="5736833"/>
            <a:ext cx="1021304" cy="75484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DHT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589310" y="5736833"/>
            <a:ext cx="1021304" cy="75484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14" name="Rectangle 13"/>
          <p:cNvSpPr/>
          <p:nvPr/>
        </p:nvSpPr>
        <p:spPr>
          <a:xfrm>
            <a:off x="4612039" y="5736833"/>
            <a:ext cx="1021304" cy="75484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XMPP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624313" y="5736833"/>
            <a:ext cx="1021304" cy="75484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16" name="Rectangle 15"/>
          <p:cNvSpPr/>
          <p:nvPr/>
        </p:nvSpPr>
        <p:spPr>
          <a:xfrm>
            <a:off x="6647042" y="5736833"/>
            <a:ext cx="1021304" cy="75484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HTTP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668346" y="5736833"/>
            <a:ext cx="1021304" cy="75484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pic>
        <p:nvPicPr>
          <p:cNvPr id="19" name="Picture 18" descr="ficon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135" y="5772355"/>
            <a:ext cx="695683" cy="695683"/>
          </a:xfrm>
          <a:prstGeom prst="rect">
            <a:avLst/>
          </a:prstGeom>
        </p:spPr>
      </p:pic>
      <p:pic>
        <p:nvPicPr>
          <p:cNvPr id="20" name="Picture 19" descr="dropbox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0833" y="5736833"/>
            <a:ext cx="754847" cy="754847"/>
          </a:xfrm>
          <a:prstGeom prst="rect">
            <a:avLst/>
          </a:prstGeom>
        </p:spPr>
      </p:pic>
      <p:pic>
        <p:nvPicPr>
          <p:cNvPr id="21" name="Picture 20" descr="twitter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296" y="5782205"/>
            <a:ext cx="668071" cy="668071"/>
          </a:xfrm>
          <a:prstGeom prst="rect">
            <a:avLst/>
          </a:prstGeom>
        </p:spPr>
      </p:pic>
      <p:pic>
        <p:nvPicPr>
          <p:cNvPr id="23" name="Picture 22" descr="chromewebstore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9015" y="5708464"/>
            <a:ext cx="783216" cy="783216"/>
          </a:xfrm>
          <a:prstGeom prst="rect">
            <a:avLst/>
          </a:prstGeom>
        </p:spPr>
      </p:pic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4964A-6BB0-A74F-955B-11804AAC8B02}" type="slidenum">
              <a:rPr lang="en-US" smtClean="0"/>
              <a:t>12</a:t>
            </a:fld>
            <a:endParaRPr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1B1CC-78DA-114A-B6A6-6D7E88D19D86}" type="datetime10">
              <a:rPr lang="en-US" smtClean="0"/>
              <a:t>20:37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6238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1"/>
            <a:ext cx="7868604" cy="4756150"/>
          </a:xfrm>
        </p:spPr>
        <p:txBody>
          <a:bodyPr>
            <a:normAutofit fontScale="77500" lnSpcReduction="20000"/>
          </a:bodyPr>
          <a:lstStyle/>
          <a:p>
            <a:r>
              <a:rPr lang="en-US" dirty="0" err="1" smtClean="0"/>
              <a:t>Distripedia</a:t>
            </a:r>
            <a:r>
              <a:rPr lang="en-US" dirty="0" smtClean="0"/>
              <a:t>: </a:t>
            </a:r>
            <a:br>
              <a:rPr lang="en-US" dirty="0" smtClean="0"/>
            </a:br>
            <a:r>
              <a:rPr lang="en-US" dirty="0" smtClean="0"/>
              <a:t>A </a:t>
            </a:r>
            <a:r>
              <a:rPr lang="en-US" dirty="0"/>
              <a:t>user powered </a:t>
            </a:r>
            <a:r>
              <a:rPr lang="en-US" dirty="0" smtClean="0"/>
              <a:t>wiki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Privacy-Preserving </a:t>
            </a:r>
            <a:br>
              <a:rPr lang="en-US" dirty="0" smtClean="0"/>
            </a:br>
            <a:r>
              <a:rPr lang="en-US" dirty="0" smtClean="0"/>
              <a:t>Social Network</a:t>
            </a:r>
            <a:endParaRPr lang="en-US" dirty="0"/>
          </a:p>
          <a:p>
            <a:endParaRPr lang="en-US" dirty="0" smtClean="0"/>
          </a:p>
          <a:p>
            <a:r>
              <a:rPr lang="en-US" dirty="0" err="1" smtClean="0"/>
              <a:t>InstaCDN</a:t>
            </a:r>
            <a:endParaRPr lang="en-US" dirty="0"/>
          </a:p>
          <a:p>
            <a:pPr lvl="1"/>
            <a:r>
              <a:rPr lang="en-US" dirty="0"/>
              <a:t>Private content distribution networks </a:t>
            </a:r>
            <a:br>
              <a:rPr lang="en-US" dirty="0"/>
            </a:br>
            <a:r>
              <a:rPr lang="en-US" dirty="0"/>
              <a:t>with instant </a:t>
            </a:r>
            <a:r>
              <a:rPr lang="en-US" dirty="0" err="1"/>
              <a:t>deployability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P2P Bridge Routing</a:t>
            </a:r>
          </a:p>
          <a:p>
            <a:pPr lvl="1"/>
            <a:r>
              <a:rPr lang="en-US" dirty="0" smtClean="0"/>
              <a:t>Anti-censorship in the browser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4964A-6BB0-A74F-955B-11804AAC8B02}" type="slidenum">
              <a:rPr lang="en-US" smtClean="0"/>
              <a:t>13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8C23A-6D8B-4541-9582-ABBC7C957FC9}" type="datetime10">
              <a:rPr lang="en-US" smtClean="0"/>
              <a:t>16:24</a:t>
            </a:fld>
            <a:endParaRPr lang="en-US"/>
          </a:p>
        </p:txBody>
      </p:sp>
      <p:pic>
        <p:nvPicPr>
          <p:cNvPr id="6" name="Content Placeholder 3" descr="archfigur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804" b="-6804"/>
          <a:stretch>
            <a:fillRect/>
          </a:stretch>
        </p:blipFill>
        <p:spPr>
          <a:xfrm>
            <a:off x="4046115" y="1417638"/>
            <a:ext cx="4822962" cy="2652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1603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i="1" dirty="0" smtClean="0"/>
              <a:t>Free services should be </a:t>
            </a:r>
            <a:r>
              <a:rPr lang="en-US" i="1" dirty="0" smtClean="0"/>
              <a:t>free</a:t>
            </a:r>
            <a:br>
              <a:rPr lang="en-US" i="1" dirty="0" smtClean="0"/>
            </a:br>
            <a:endParaRPr lang="en-US" i="1" dirty="0" smtClean="0"/>
          </a:p>
          <a:p>
            <a:r>
              <a:rPr lang="en-US" dirty="0" smtClean="0"/>
              <a:t>Introduced </a:t>
            </a:r>
            <a:r>
              <a:rPr lang="en-US" dirty="0" err="1" smtClean="0"/>
              <a:t>FreeDOM</a:t>
            </a:r>
            <a:r>
              <a:rPr lang="en-US" dirty="0" smtClean="0"/>
              <a:t>,</a:t>
            </a:r>
            <a:br>
              <a:rPr lang="en-US" dirty="0" smtClean="0"/>
            </a:br>
            <a:r>
              <a:rPr lang="en-US" dirty="0" smtClean="0"/>
              <a:t>an alternative model for building low-cost community-supported web apps</a:t>
            </a:r>
          </a:p>
          <a:p>
            <a:r>
              <a:rPr lang="en-US" dirty="0" smtClean="0"/>
              <a:t>Demonstrated the feasibility and benefits of this model with Collaborative </a:t>
            </a:r>
            <a:r>
              <a:rPr lang="en-US" dirty="0" err="1" smtClean="0"/>
              <a:t>WebDB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4964A-6BB0-A74F-955B-11804AAC8B02}" type="slidenum">
              <a:rPr lang="en-US" smtClean="0"/>
              <a:t>14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FEF51-D005-7A46-A70C-EEA497DB48D5}" type="datetime10">
              <a:rPr lang="en-US" smtClean="0"/>
              <a:t>20:38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8823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21504"/>
            <a:ext cx="8072967" cy="17446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 smtClean="0"/>
              <a:t>Free services should be free</a:t>
            </a:r>
            <a:endParaRPr lang="en-US" sz="40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67A60-A87D-DF47-B9DC-E625733D6259}" type="datetime10">
              <a:rPr lang="en-US" smtClean="0"/>
              <a:t>20:36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4964A-6BB0-A74F-955B-11804AAC8B0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7792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Free Services Are Great…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12858" y="3443534"/>
            <a:ext cx="5582251" cy="27548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/>
              <a:t>… but </a:t>
            </a:r>
            <a:r>
              <a:rPr lang="en-US" dirty="0" smtClean="0"/>
              <a:t>the cost of survival is high</a:t>
            </a:r>
            <a:endParaRPr lang="en-US" dirty="0" smtClean="0"/>
          </a:p>
          <a:p>
            <a:r>
              <a:rPr lang="en-US" dirty="0" smtClean="0"/>
              <a:t>Expose data</a:t>
            </a:r>
          </a:p>
          <a:p>
            <a:r>
              <a:rPr lang="en-US" dirty="0" smtClean="0"/>
              <a:t>Expose software</a:t>
            </a:r>
          </a:p>
          <a:p>
            <a:r>
              <a:rPr lang="en-US" dirty="0" smtClean="0"/>
              <a:t>Expose service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 descr="logo - openstreetma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3984" y="1115534"/>
            <a:ext cx="2019300" cy="2235200"/>
          </a:xfrm>
          <a:prstGeom prst="rect">
            <a:avLst/>
          </a:prstGeom>
        </p:spPr>
      </p:pic>
      <p:pic>
        <p:nvPicPr>
          <p:cNvPr id="7" name="Picture 6" descr="logo-wiki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105" y="1126261"/>
            <a:ext cx="1991079" cy="2103252"/>
          </a:xfrm>
          <a:prstGeom prst="rect">
            <a:avLst/>
          </a:prstGeom>
        </p:spPr>
      </p:pic>
      <p:pic>
        <p:nvPicPr>
          <p:cNvPr id="8" name="Picture 7" descr="Screen Shot 2012-10-16 at 2.41.01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5184" y="1187995"/>
            <a:ext cx="3098800" cy="863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99240" y="3443534"/>
            <a:ext cx="308563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For everyone</a:t>
            </a:r>
          </a:p>
          <a:p>
            <a:pPr marL="285750" indent="-285750">
              <a:buFont typeface="Arial"/>
              <a:buChar char="•"/>
            </a:pPr>
            <a:r>
              <a:rPr lang="en-US" sz="3200" dirty="0" smtClean="0"/>
              <a:t>Individuals</a:t>
            </a:r>
          </a:p>
          <a:p>
            <a:pPr marL="285750" indent="-285750">
              <a:buFont typeface="Arial"/>
              <a:buChar char="•"/>
            </a:pPr>
            <a:r>
              <a:rPr lang="en-US" sz="3200" dirty="0" smtClean="0"/>
              <a:t>Education</a:t>
            </a:r>
          </a:p>
          <a:p>
            <a:pPr marL="285750" indent="-285750">
              <a:buFont typeface="Arial"/>
              <a:buChar char="•"/>
            </a:pPr>
            <a:r>
              <a:rPr lang="en-US" sz="3200" dirty="0" smtClean="0"/>
              <a:t>Society</a:t>
            </a:r>
          </a:p>
          <a:p>
            <a:pPr marL="285750" indent="-285750">
              <a:buFont typeface="Arial"/>
              <a:buChar char="•"/>
            </a:pPr>
            <a:r>
              <a:rPr lang="en-US" sz="3200" dirty="0" smtClean="0"/>
              <a:t>Research</a:t>
            </a:r>
          </a:p>
          <a:p>
            <a:pPr marL="285750" indent="-285750">
              <a:buFont typeface="Arial"/>
              <a:buChar char="•"/>
            </a:pPr>
            <a:r>
              <a:rPr lang="en-US" sz="3200" dirty="0" smtClean="0"/>
              <a:t>Businesses</a:t>
            </a:r>
            <a:endParaRPr lang="en-US" sz="3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4964A-6BB0-A74F-955B-11804AAC8B02}" type="slidenum">
              <a:rPr lang="en-US" smtClean="0"/>
              <a:t>3</a:t>
            </a:fld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D1DCD-D2DF-3E47-AF62-A0F7DDF785D2}" type="datetime10">
              <a:rPr lang="en-US" smtClean="0"/>
              <a:t>20:36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0591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/>
            <a:r>
              <a:rPr lang="en-US" dirty="0"/>
              <a:t>Wikimedia </a:t>
            </a:r>
            <a:r>
              <a:rPr lang="en-US" dirty="0" smtClean="0"/>
              <a:t>Expenses </a:t>
            </a:r>
            <a:r>
              <a:rPr lang="en-US" dirty="0"/>
              <a:t>(2011-2012)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4964A-6BB0-A74F-955B-11804AAC8B02}" type="slidenum">
              <a:rPr lang="en-US" smtClean="0"/>
              <a:t>4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257B3-4A32-1C4C-A209-3D684E523A66}" type="datetime10">
              <a:rPr lang="en-US" smtClean="0"/>
              <a:t>17:58</a:t>
            </a:fld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6339896"/>
              </p:ext>
            </p:extLst>
          </p:nvPr>
        </p:nvGraphicFramePr>
        <p:xfrm>
          <a:off x="457200" y="1339558"/>
          <a:ext cx="8139724" cy="1428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9862"/>
                <a:gridCol w="4069862"/>
              </a:tblGrid>
              <a:tr h="324329">
                <a:tc>
                  <a:txBody>
                    <a:bodyPr/>
                    <a:lstStyle/>
                    <a:p>
                      <a:r>
                        <a:rPr lang="en-US" sz="2500" dirty="0" smtClean="0"/>
                        <a:t>Department</a:t>
                      </a:r>
                      <a:endParaRPr lang="en-US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dirty="0" smtClean="0"/>
                        <a:t>Annual</a:t>
                      </a:r>
                      <a:r>
                        <a:rPr lang="en-US" sz="2500" baseline="0" dirty="0" smtClean="0"/>
                        <a:t> Cost ($M)</a:t>
                      </a:r>
                      <a:endParaRPr lang="en-US" sz="2500" dirty="0"/>
                    </a:p>
                  </a:txBody>
                  <a:tcPr/>
                </a:tc>
              </a:tr>
              <a:tr h="483400">
                <a:tc>
                  <a:txBody>
                    <a:bodyPr/>
                    <a:lstStyle/>
                    <a:p>
                      <a:r>
                        <a:rPr lang="en-US" sz="2500" dirty="0" smtClean="0"/>
                        <a:t>Core Site Operations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dirty="0" smtClean="0"/>
                        <a:t>$5.13M ($5.99M</a:t>
                      </a:r>
                      <a:r>
                        <a:rPr lang="en-US" sz="2500" baseline="0" dirty="0" smtClean="0"/>
                        <a:t> in 2013)</a:t>
                      </a:r>
                      <a:endParaRPr lang="en-US" sz="2500" dirty="0"/>
                    </a:p>
                  </a:txBody>
                  <a:tcPr/>
                </a:tc>
              </a:tr>
              <a:tr h="324329">
                <a:tc>
                  <a:txBody>
                    <a:bodyPr/>
                    <a:lstStyle/>
                    <a:p>
                      <a:r>
                        <a:rPr lang="en-US" sz="2500" dirty="0" smtClean="0"/>
                        <a:t>Engineering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dirty="0" smtClean="0"/>
                        <a:t>$6.77M</a:t>
                      </a:r>
                      <a:endParaRPr lang="en-US" sz="25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753378505"/>
              </p:ext>
            </p:extLst>
          </p:nvPr>
        </p:nvGraphicFramePr>
        <p:xfrm>
          <a:off x="615462" y="2767838"/>
          <a:ext cx="7981462" cy="39536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220604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Enabling Technologies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7490" y="1600200"/>
            <a:ext cx="4822154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P2P Browser support</a:t>
            </a:r>
          </a:p>
          <a:p>
            <a:pPr lvl="1"/>
            <a:r>
              <a:rPr lang="en-US" dirty="0"/>
              <a:t>Direct comm. (</a:t>
            </a:r>
            <a:r>
              <a:rPr lang="en-US" dirty="0" err="1"/>
              <a:t>WebRTC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Direct execution (</a:t>
            </a:r>
            <a:r>
              <a:rPr lang="en-US" dirty="0" err="1" smtClean="0"/>
              <a:t>NaCl</a:t>
            </a:r>
            <a:r>
              <a:rPr lang="en-US" dirty="0" smtClean="0"/>
              <a:t>)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Enables </a:t>
            </a:r>
            <a:r>
              <a:rPr lang="en-US" dirty="0"/>
              <a:t>p</a:t>
            </a:r>
            <a:r>
              <a:rPr lang="en-US" dirty="0" smtClean="0"/>
              <a:t>ervasive </a:t>
            </a:r>
            <a:br>
              <a:rPr lang="en-US" dirty="0" smtClean="0"/>
            </a:br>
            <a:r>
              <a:rPr lang="en-US" dirty="0" smtClean="0"/>
              <a:t>P2P web apps</a:t>
            </a:r>
          </a:p>
          <a:p>
            <a:pPr lvl="1"/>
            <a:r>
              <a:rPr lang="en-US" dirty="0" smtClean="0"/>
              <a:t>Instant </a:t>
            </a:r>
            <a:r>
              <a:rPr lang="en-US" dirty="0" err="1" smtClean="0"/>
              <a:t>deployability</a:t>
            </a:r>
            <a:endParaRPr lang="en-US" dirty="0" smtClean="0"/>
          </a:p>
          <a:p>
            <a:pPr lvl="1"/>
            <a:r>
              <a:rPr lang="en-US" dirty="0" smtClean="0"/>
              <a:t>Aligns incentives</a:t>
            </a:r>
          </a:p>
          <a:p>
            <a:pPr lvl="1"/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4964A-6BB0-A74F-955B-11804AAC8B02}" type="slidenum">
              <a:rPr lang="en-US" smtClean="0"/>
              <a:t>5</a:t>
            </a:fld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8BC95-C645-C741-A3D8-B9190BDEF684}" type="datetime10">
              <a:rPr lang="en-US" smtClean="0"/>
              <a:t>20:36</a:t>
            </a:fld>
            <a:endParaRPr lang="en-US"/>
          </a:p>
        </p:txBody>
      </p:sp>
      <p:pic>
        <p:nvPicPr>
          <p:cNvPr id="9" name="Picture 8" descr="systemarchitectur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4866" y="1180093"/>
            <a:ext cx="5022356" cy="528669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73101" y="4891132"/>
            <a:ext cx="2500245" cy="108140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wikipedia.org_screensho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029" y="4719148"/>
            <a:ext cx="2052512" cy="1409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4006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FreeDOM</a:t>
            </a:r>
            <a:r>
              <a:rPr lang="en-US" dirty="0" smtClean="0"/>
              <a:t> Vision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3444" y="2431645"/>
            <a:ext cx="7673212" cy="378859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500" dirty="0"/>
              <a:t>Self-Scaling Infrastructure</a:t>
            </a:r>
          </a:p>
          <a:p>
            <a:r>
              <a:rPr lang="en-US" sz="2500" dirty="0"/>
              <a:t>Push application logic </a:t>
            </a:r>
            <a:r>
              <a:rPr lang="en-US" sz="2500" dirty="0" smtClean="0"/>
              <a:t>to </a:t>
            </a:r>
            <a:r>
              <a:rPr lang="en-US" sz="2500" dirty="0"/>
              <a:t>clients</a:t>
            </a:r>
          </a:p>
          <a:p>
            <a:r>
              <a:rPr lang="en-US" sz="2500" dirty="0" smtClean="0"/>
              <a:t>Leverage bandwidth among </a:t>
            </a:r>
            <a:r>
              <a:rPr lang="en-US" sz="2500" dirty="0"/>
              <a:t>peers</a:t>
            </a:r>
            <a:br>
              <a:rPr lang="en-US" sz="2500" dirty="0"/>
            </a:br>
            <a:endParaRPr lang="en-US" sz="2500" dirty="0"/>
          </a:p>
          <a:p>
            <a:pPr marL="0" indent="0">
              <a:buNone/>
            </a:pPr>
            <a:r>
              <a:rPr lang="en-US" sz="2500" dirty="0"/>
              <a:t>Enable New Applications</a:t>
            </a:r>
          </a:p>
          <a:p>
            <a:r>
              <a:rPr lang="en-US" sz="2500" dirty="0"/>
              <a:t>Browser-based overlay networks</a:t>
            </a:r>
          </a:p>
          <a:p>
            <a:r>
              <a:rPr lang="en-US" sz="2500" dirty="0"/>
              <a:t>Privacy-preserving web services</a:t>
            </a:r>
          </a:p>
          <a:p>
            <a:r>
              <a:rPr lang="en-US" sz="2500" dirty="0"/>
              <a:t>Hybrid cloud-P2P architectures</a:t>
            </a:r>
          </a:p>
          <a:p>
            <a:endParaRPr lang="en-US" sz="25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67A60-A87D-DF47-B9DC-E625733D6259}" type="datetime10">
              <a:rPr lang="en-US" smtClean="0"/>
              <a:t>20:36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4964A-6BB0-A74F-955B-11804AAC8B02}" type="slidenum">
              <a:rPr lang="en-US" smtClean="0"/>
              <a:t>6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57199" y="1225132"/>
            <a:ext cx="815083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/>
              <a:t>Introduce a new model for building low-</a:t>
            </a:r>
            <a:r>
              <a:rPr lang="en-US" sz="3000" dirty="0" smtClean="0"/>
              <a:t>cost, community</a:t>
            </a:r>
            <a:r>
              <a:rPr lang="en-US" sz="3000" dirty="0"/>
              <a:t>-supported web applications </a:t>
            </a:r>
          </a:p>
          <a:p>
            <a:pPr algn="ctr"/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61431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Ephemeral Clients</a:t>
            </a:r>
          </a:p>
          <a:p>
            <a:pPr lvl="1"/>
            <a:r>
              <a:rPr lang="en-US" dirty="0" smtClean="0"/>
              <a:t>How do we leverage many ephemeral </a:t>
            </a:r>
            <a:r>
              <a:rPr lang="en-US" dirty="0" smtClean="0"/>
              <a:t>clients?</a:t>
            </a:r>
            <a:endParaRPr lang="en-US" dirty="0" smtClean="0"/>
          </a:p>
          <a:p>
            <a:r>
              <a:rPr lang="en-US" dirty="0" smtClean="0"/>
              <a:t>Performance</a:t>
            </a:r>
          </a:p>
          <a:p>
            <a:pPr lvl="1"/>
            <a:r>
              <a:rPr lang="en-US" dirty="0" smtClean="0"/>
              <a:t>What are the limits on interactivity </a:t>
            </a:r>
            <a:br>
              <a:rPr lang="en-US" dirty="0" smtClean="0"/>
            </a:br>
            <a:r>
              <a:rPr lang="en-US" dirty="0" smtClean="0"/>
              <a:t>in browser-based computation?</a:t>
            </a:r>
          </a:p>
          <a:p>
            <a:r>
              <a:rPr lang="en-US" dirty="0" smtClean="0"/>
              <a:t>Security/Privacy</a:t>
            </a:r>
          </a:p>
          <a:p>
            <a:pPr lvl="1"/>
            <a:r>
              <a:rPr lang="en-US" dirty="0" smtClean="0"/>
              <a:t>Can we provide user control over their data and usage?</a:t>
            </a:r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67A60-A87D-DF47-B9DC-E625733D6259}" type="datetime10">
              <a:rPr lang="en-US" smtClean="0"/>
              <a:t>20:37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4964A-6BB0-A74F-955B-11804AAC8B02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2829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Public Databases</a:t>
            </a:r>
            <a:endParaRPr lang="en-US" dirty="0"/>
          </a:p>
        </p:txBody>
      </p:sp>
      <p:sp>
        <p:nvSpPr>
          <p:cNvPr id="4" name="Cloud 3"/>
          <p:cNvSpPr/>
          <p:nvPr/>
        </p:nvSpPr>
        <p:spPr>
          <a:xfrm>
            <a:off x="1927156" y="1417638"/>
            <a:ext cx="5372947" cy="3386736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2593224" y="3401248"/>
            <a:ext cx="1056827" cy="461789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Apache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3953427" y="3401248"/>
            <a:ext cx="1056827" cy="461789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Apache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5233702" y="3401248"/>
            <a:ext cx="1056827" cy="461789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Apache</a:t>
            </a:r>
            <a:endParaRPr lang="en-US" dirty="0"/>
          </a:p>
        </p:txBody>
      </p:sp>
      <p:cxnSp>
        <p:nvCxnSpPr>
          <p:cNvPr id="10" name="Straight Connector 9"/>
          <p:cNvCxnSpPr>
            <a:stCxn id="5" idx="3"/>
            <a:endCxn id="6" idx="0"/>
          </p:cNvCxnSpPr>
          <p:nvPr/>
        </p:nvCxnSpPr>
        <p:spPr>
          <a:xfrm flipH="1">
            <a:off x="3121638" y="2513194"/>
            <a:ext cx="2211345" cy="888054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5" idx="3"/>
            <a:endCxn id="7" idx="0"/>
          </p:cNvCxnSpPr>
          <p:nvPr/>
        </p:nvCxnSpPr>
        <p:spPr>
          <a:xfrm flipH="1">
            <a:off x="4481841" y="2513194"/>
            <a:ext cx="851142" cy="888054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5" idx="3"/>
            <a:endCxn id="8" idx="0"/>
          </p:cNvCxnSpPr>
          <p:nvPr/>
        </p:nvCxnSpPr>
        <p:spPr>
          <a:xfrm>
            <a:off x="5332983" y="2513194"/>
            <a:ext cx="429133" cy="888054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grpSp>
        <p:nvGrpSpPr>
          <p:cNvPr id="44" name="Group 43"/>
          <p:cNvGrpSpPr/>
          <p:nvPr/>
        </p:nvGrpSpPr>
        <p:grpSpPr>
          <a:xfrm>
            <a:off x="621663" y="5504506"/>
            <a:ext cx="1015966" cy="676353"/>
            <a:chOff x="621663" y="5504506"/>
            <a:chExt cx="1669610" cy="1111499"/>
          </a:xfrm>
        </p:grpSpPr>
        <p:grpSp>
          <p:nvGrpSpPr>
            <p:cNvPr id="19" name="Group 18"/>
            <p:cNvGrpSpPr/>
            <p:nvPr/>
          </p:nvGrpSpPr>
          <p:grpSpPr>
            <a:xfrm>
              <a:off x="621663" y="5504506"/>
              <a:ext cx="1669610" cy="1111499"/>
              <a:chOff x="621663" y="5504506"/>
              <a:chExt cx="1669610" cy="1111499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621663" y="5719070"/>
                <a:ext cx="1669610" cy="896935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621663" y="5504506"/>
                <a:ext cx="346355" cy="223444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26" name="Picture 25" descr="chrome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7875" y="5719070"/>
              <a:ext cx="726418" cy="772875"/>
            </a:xfrm>
            <a:prstGeom prst="rect">
              <a:avLst/>
            </a:prstGeom>
          </p:spPr>
        </p:pic>
      </p:grpSp>
      <p:grpSp>
        <p:nvGrpSpPr>
          <p:cNvPr id="45" name="Group 44"/>
          <p:cNvGrpSpPr/>
          <p:nvPr/>
        </p:nvGrpSpPr>
        <p:grpSpPr>
          <a:xfrm>
            <a:off x="3553786" y="5454696"/>
            <a:ext cx="1015966" cy="676353"/>
            <a:chOff x="621663" y="5504506"/>
            <a:chExt cx="1669610" cy="1111499"/>
          </a:xfrm>
        </p:grpSpPr>
        <p:grpSp>
          <p:nvGrpSpPr>
            <p:cNvPr id="46" name="Group 45"/>
            <p:cNvGrpSpPr/>
            <p:nvPr/>
          </p:nvGrpSpPr>
          <p:grpSpPr>
            <a:xfrm>
              <a:off x="621663" y="5504506"/>
              <a:ext cx="1669610" cy="1111499"/>
              <a:chOff x="621663" y="5504506"/>
              <a:chExt cx="1669610" cy="1111499"/>
            </a:xfrm>
          </p:grpSpPr>
          <p:sp>
            <p:nvSpPr>
              <p:cNvPr id="48" name="Rectangle 47"/>
              <p:cNvSpPr/>
              <p:nvPr/>
            </p:nvSpPr>
            <p:spPr>
              <a:xfrm>
                <a:off x="621663" y="5719070"/>
                <a:ext cx="1669610" cy="896935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621663" y="5504506"/>
                <a:ext cx="346355" cy="223444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47" name="Picture 46" descr="chrome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7875" y="5719070"/>
              <a:ext cx="726418" cy="772875"/>
            </a:xfrm>
            <a:prstGeom prst="rect">
              <a:avLst/>
            </a:prstGeom>
          </p:spPr>
        </p:pic>
      </p:grpSp>
      <p:grpSp>
        <p:nvGrpSpPr>
          <p:cNvPr id="50" name="Group 49"/>
          <p:cNvGrpSpPr/>
          <p:nvPr/>
        </p:nvGrpSpPr>
        <p:grpSpPr>
          <a:xfrm>
            <a:off x="2085241" y="5471129"/>
            <a:ext cx="1015966" cy="676353"/>
            <a:chOff x="621663" y="5504506"/>
            <a:chExt cx="1669610" cy="1111499"/>
          </a:xfrm>
        </p:grpSpPr>
        <p:grpSp>
          <p:nvGrpSpPr>
            <p:cNvPr id="51" name="Group 50"/>
            <p:cNvGrpSpPr/>
            <p:nvPr/>
          </p:nvGrpSpPr>
          <p:grpSpPr>
            <a:xfrm>
              <a:off x="621663" y="5504506"/>
              <a:ext cx="1669610" cy="1111499"/>
              <a:chOff x="621663" y="5504506"/>
              <a:chExt cx="1669610" cy="1111499"/>
            </a:xfrm>
          </p:grpSpPr>
          <p:sp>
            <p:nvSpPr>
              <p:cNvPr id="53" name="Rectangle 52"/>
              <p:cNvSpPr/>
              <p:nvPr/>
            </p:nvSpPr>
            <p:spPr>
              <a:xfrm>
                <a:off x="621663" y="5719070"/>
                <a:ext cx="1669610" cy="896935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621663" y="5504506"/>
                <a:ext cx="346355" cy="223444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52" name="Picture 51" descr="chrome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7875" y="5719070"/>
              <a:ext cx="726418" cy="772875"/>
            </a:xfrm>
            <a:prstGeom prst="rect">
              <a:avLst/>
            </a:prstGeom>
          </p:spPr>
        </p:pic>
      </p:grpSp>
      <p:grpSp>
        <p:nvGrpSpPr>
          <p:cNvPr id="55" name="Group 54"/>
          <p:cNvGrpSpPr/>
          <p:nvPr/>
        </p:nvGrpSpPr>
        <p:grpSpPr>
          <a:xfrm>
            <a:off x="5010254" y="5454696"/>
            <a:ext cx="1015966" cy="676353"/>
            <a:chOff x="621663" y="5504506"/>
            <a:chExt cx="1669610" cy="1111499"/>
          </a:xfrm>
        </p:grpSpPr>
        <p:grpSp>
          <p:nvGrpSpPr>
            <p:cNvPr id="56" name="Group 55"/>
            <p:cNvGrpSpPr/>
            <p:nvPr/>
          </p:nvGrpSpPr>
          <p:grpSpPr>
            <a:xfrm>
              <a:off x="621663" y="5504506"/>
              <a:ext cx="1669610" cy="1111499"/>
              <a:chOff x="621663" y="5504506"/>
              <a:chExt cx="1669610" cy="1111499"/>
            </a:xfrm>
          </p:grpSpPr>
          <p:sp>
            <p:nvSpPr>
              <p:cNvPr id="58" name="Rectangle 57"/>
              <p:cNvSpPr/>
              <p:nvPr/>
            </p:nvSpPr>
            <p:spPr>
              <a:xfrm>
                <a:off x="621663" y="5719070"/>
                <a:ext cx="1669610" cy="896935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621663" y="5504506"/>
                <a:ext cx="346355" cy="223444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57" name="Picture 56" descr="chrome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7875" y="5719070"/>
              <a:ext cx="726418" cy="772875"/>
            </a:xfrm>
            <a:prstGeom prst="rect">
              <a:avLst/>
            </a:prstGeom>
          </p:spPr>
        </p:pic>
      </p:grpSp>
      <p:grpSp>
        <p:nvGrpSpPr>
          <p:cNvPr id="60" name="Group 59"/>
          <p:cNvGrpSpPr/>
          <p:nvPr/>
        </p:nvGrpSpPr>
        <p:grpSpPr>
          <a:xfrm>
            <a:off x="6448960" y="5449292"/>
            <a:ext cx="1015966" cy="676353"/>
            <a:chOff x="621663" y="5504506"/>
            <a:chExt cx="1669610" cy="1111499"/>
          </a:xfrm>
        </p:grpSpPr>
        <p:grpSp>
          <p:nvGrpSpPr>
            <p:cNvPr id="61" name="Group 60"/>
            <p:cNvGrpSpPr/>
            <p:nvPr/>
          </p:nvGrpSpPr>
          <p:grpSpPr>
            <a:xfrm>
              <a:off x="621663" y="5504506"/>
              <a:ext cx="1669610" cy="1111499"/>
              <a:chOff x="621663" y="5504506"/>
              <a:chExt cx="1669610" cy="1111499"/>
            </a:xfrm>
          </p:grpSpPr>
          <p:sp>
            <p:nvSpPr>
              <p:cNvPr id="63" name="Rectangle 62"/>
              <p:cNvSpPr/>
              <p:nvPr/>
            </p:nvSpPr>
            <p:spPr>
              <a:xfrm>
                <a:off x="621663" y="5719070"/>
                <a:ext cx="1669610" cy="896935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621663" y="5504506"/>
                <a:ext cx="346355" cy="223444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62" name="Picture 61" descr="chrome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7875" y="5719070"/>
              <a:ext cx="726418" cy="772875"/>
            </a:xfrm>
            <a:prstGeom prst="rect">
              <a:avLst/>
            </a:prstGeom>
          </p:spPr>
        </p:pic>
      </p:grpSp>
      <p:cxnSp>
        <p:nvCxnSpPr>
          <p:cNvPr id="66" name="Straight Connector 65"/>
          <p:cNvCxnSpPr>
            <a:stCxn id="6" idx="2"/>
            <a:endCxn id="17" idx="0"/>
          </p:cNvCxnSpPr>
          <p:nvPr/>
        </p:nvCxnSpPr>
        <p:spPr>
          <a:xfrm flipH="1">
            <a:off x="1129646" y="3863037"/>
            <a:ext cx="1991992" cy="1772032"/>
          </a:xfrm>
          <a:prstGeom prst="line">
            <a:avLst/>
          </a:prstGeom>
          <a:ln w="76200" cmpd="sng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stCxn id="7" idx="2"/>
            <a:endCxn id="48" idx="0"/>
          </p:cNvCxnSpPr>
          <p:nvPr/>
        </p:nvCxnSpPr>
        <p:spPr>
          <a:xfrm flipH="1">
            <a:off x="4061769" y="3863037"/>
            <a:ext cx="420072" cy="1722222"/>
          </a:xfrm>
          <a:prstGeom prst="line">
            <a:avLst/>
          </a:prstGeom>
          <a:ln w="76200" cmpd="sng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stCxn id="8" idx="2"/>
            <a:endCxn id="57" idx="0"/>
          </p:cNvCxnSpPr>
          <p:nvPr/>
        </p:nvCxnSpPr>
        <p:spPr>
          <a:xfrm flipH="1">
            <a:off x="5539302" y="3863037"/>
            <a:ext cx="222814" cy="1722222"/>
          </a:xfrm>
          <a:prstGeom prst="line">
            <a:avLst/>
          </a:prstGeom>
          <a:ln w="76200" cmpd="sng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8" idx="2"/>
            <a:endCxn id="62" idx="0"/>
          </p:cNvCxnSpPr>
          <p:nvPr/>
        </p:nvCxnSpPr>
        <p:spPr>
          <a:xfrm>
            <a:off x="5762116" y="3863037"/>
            <a:ext cx="1215892" cy="1716818"/>
          </a:xfrm>
          <a:prstGeom prst="line">
            <a:avLst/>
          </a:prstGeom>
          <a:ln w="76200" cmpd="sng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stCxn id="6" idx="2"/>
            <a:endCxn id="53" idx="0"/>
          </p:cNvCxnSpPr>
          <p:nvPr/>
        </p:nvCxnSpPr>
        <p:spPr>
          <a:xfrm flipH="1">
            <a:off x="2593224" y="3863037"/>
            <a:ext cx="528414" cy="1738655"/>
          </a:xfrm>
          <a:prstGeom prst="line">
            <a:avLst/>
          </a:prstGeom>
          <a:ln w="76200" cmpd="sng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1" name="Can 80"/>
          <p:cNvSpPr/>
          <p:nvPr/>
        </p:nvSpPr>
        <p:spPr>
          <a:xfrm>
            <a:off x="4857423" y="1679923"/>
            <a:ext cx="1305493" cy="666041"/>
          </a:xfrm>
          <a:prstGeom prst="can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DB</a:t>
            </a:r>
            <a:endParaRPr lang="en-US" dirty="0"/>
          </a:p>
        </p:txBody>
      </p:sp>
      <p:sp>
        <p:nvSpPr>
          <p:cNvPr id="80" name="TextBox 79"/>
          <p:cNvSpPr txBox="1"/>
          <p:nvPr/>
        </p:nvSpPr>
        <p:spPr>
          <a:xfrm rot="20414646">
            <a:off x="2796360" y="2652268"/>
            <a:ext cx="1876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SELECT * FROM …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2" name="Can 81"/>
          <p:cNvSpPr/>
          <p:nvPr/>
        </p:nvSpPr>
        <p:spPr>
          <a:xfrm>
            <a:off x="4757675" y="1745026"/>
            <a:ext cx="1305493" cy="666041"/>
          </a:xfrm>
          <a:prstGeom prst="can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DB</a:t>
            </a:r>
            <a:endParaRPr lang="en-US" dirty="0"/>
          </a:p>
        </p:txBody>
      </p:sp>
      <p:sp>
        <p:nvSpPr>
          <p:cNvPr id="5" name="Can 4"/>
          <p:cNvSpPr/>
          <p:nvPr/>
        </p:nvSpPr>
        <p:spPr>
          <a:xfrm>
            <a:off x="4680236" y="1847153"/>
            <a:ext cx="1305493" cy="666041"/>
          </a:xfrm>
          <a:prstGeom prst="can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DB</a:t>
            </a:r>
            <a:endParaRPr lang="en-US" dirty="0"/>
          </a:p>
        </p:txBody>
      </p:sp>
      <p:pic>
        <p:nvPicPr>
          <p:cNvPr id="83" name="Picture 82" descr="d3-js-choropleth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88" y="3712098"/>
            <a:ext cx="1976528" cy="1034036"/>
          </a:xfrm>
          <a:prstGeom prst="rect">
            <a:avLst/>
          </a:prstGeom>
          <a:ln w="38100" cmpd="sng">
            <a:solidFill>
              <a:schemeClr val="accent2"/>
            </a:solidFill>
          </a:ln>
        </p:spPr>
      </p:pic>
      <p:sp>
        <p:nvSpPr>
          <p:cNvPr id="84" name="Slide Number Placeholder 8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4964A-6BB0-A74F-955B-11804AAC8B02}" type="slidenum">
              <a:rPr lang="en-US" smtClean="0"/>
              <a:t>8</a:t>
            </a:fld>
            <a:endParaRPr lang="en-US"/>
          </a:p>
        </p:txBody>
      </p:sp>
      <p:sp>
        <p:nvSpPr>
          <p:cNvPr id="85" name="Date Placeholder 8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48809-5AA6-164A-B6C2-43DF3C0CBF4D}" type="datetime10">
              <a:rPr lang="en-US" smtClean="0"/>
              <a:t>20:37</a:t>
            </a:fld>
            <a:endParaRPr lang="en-US"/>
          </a:p>
        </p:txBody>
      </p:sp>
      <p:sp>
        <p:nvSpPr>
          <p:cNvPr id="65" name="TextBox 64"/>
          <p:cNvSpPr txBox="1"/>
          <p:nvPr/>
        </p:nvSpPr>
        <p:spPr>
          <a:xfrm rot="20414646">
            <a:off x="779799" y="4868024"/>
            <a:ext cx="69969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smtClean="0"/>
              <a:t>GET</a:t>
            </a:r>
            <a:endParaRPr lang="en-US" sz="25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3266595"/>
              </p:ext>
            </p:extLst>
          </p:nvPr>
        </p:nvGraphicFramePr>
        <p:xfrm>
          <a:off x="3210814" y="1980204"/>
          <a:ext cx="1302010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1005"/>
                <a:gridCol w="651005"/>
              </a:tblGrid>
              <a:tr h="224693">
                <a:tc>
                  <a:txBody>
                    <a:bodyPr/>
                    <a:lstStyle/>
                    <a:p>
                      <a:r>
                        <a:rPr lang="en-US" dirty="0" smtClean="0"/>
                        <a:t>Data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2469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28777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44444E-6 L 0.11007 -0.11967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03" y="-5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3.7037E-7 L -0.11007 0.06713 " pathEditMode="relative" ptsTypes="AA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1.85185E-6 L -0.10052 0.11991 " pathEditMode="relative" ptsTypes="AA">
                                      <p:cBhvr>
                                        <p:cTn id="34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/>
      <p:bldP spid="80" grpId="1"/>
      <p:bldP spid="65" grpId="0"/>
      <p:bldP spid="65" grpId="1"/>
      <p:bldP spid="65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Execution Model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Server-Client Model</a:t>
            </a:r>
          </a:p>
          <a:p>
            <a:pPr marL="0" indent="0">
              <a:buNone/>
            </a:pPr>
            <a:r>
              <a:rPr lang="en-US" u="sng" dirty="0" smtClean="0"/>
              <a:t>Web Server</a:t>
            </a:r>
            <a:endParaRPr lang="en-US" u="sng" dirty="0" smtClean="0"/>
          </a:p>
          <a:p>
            <a:r>
              <a:rPr lang="en-US" dirty="0" smtClean="0"/>
              <a:t>Assembles data and presentation for the client</a:t>
            </a:r>
          </a:p>
          <a:p>
            <a:r>
              <a:rPr lang="en-US" dirty="0" smtClean="0"/>
              <a:t>Acts as a middleman for dynamic updates (AJAX)</a:t>
            </a:r>
          </a:p>
          <a:p>
            <a:pPr marL="0" indent="0">
              <a:buNone/>
            </a:pPr>
            <a:r>
              <a:rPr lang="en-US" u="sng" dirty="0" smtClean="0"/>
              <a:t>Browser</a:t>
            </a:r>
          </a:p>
          <a:p>
            <a:r>
              <a:rPr lang="en-US" dirty="0" smtClean="0"/>
              <a:t>Renders UI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241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err="1" smtClean="0"/>
              <a:t>FreeDOM</a:t>
            </a:r>
            <a:r>
              <a:rPr lang="en-US" b="1" dirty="0" smtClean="0"/>
              <a:t> Model</a:t>
            </a:r>
          </a:p>
          <a:p>
            <a:pPr marL="0" indent="0">
              <a:buNone/>
            </a:pPr>
            <a:r>
              <a:rPr lang="en-US" u="sng" dirty="0" smtClean="0"/>
              <a:t>Web Server</a:t>
            </a:r>
            <a:endParaRPr lang="en-US" u="sng" dirty="0" smtClean="0"/>
          </a:p>
          <a:p>
            <a:r>
              <a:rPr lang="en-US" dirty="0" smtClean="0"/>
              <a:t>Serves code and layout</a:t>
            </a:r>
          </a:p>
          <a:p>
            <a:r>
              <a:rPr lang="en-US" dirty="0" smtClean="0"/>
              <a:t>Tracks information flows </a:t>
            </a:r>
          </a:p>
          <a:p>
            <a:pPr marL="0" indent="0">
              <a:buNone/>
            </a:pPr>
            <a:r>
              <a:rPr lang="en-US" u="sng" dirty="0" smtClean="0"/>
              <a:t>Browser</a:t>
            </a:r>
          </a:p>
          <a:p>
            <a:r>
              <a:rPr lang="en-US" dirty="0" smtClean="0"/>
              <a:t>Code </a:t>
            </a:r>
            <a:r>
              <a:rPr lang="en-US" dirty="0"/>
              <a:t>coordinates where and how clients can access </a:t>
            </a:r>
            <a:r>
              <a:rPr lang="en-US" dirty="0" smtClean="0"/>
              <a:t>data</a:t>
            </a:r>
          </a:p>
          <a:p>
            <a:r>
              <a:rPr lang="en-US" dirty="0" smtClean="0"/>
              <a:t>Renders UI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67A60-A87D-DF47-B9DC-E625733D6259}" type="datetime10">
              <a:rPr lang="en-US" smtClean="0"/>
              <a:t>16:24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4964A-6BB0-A74F-955B-11804AAC8B02}" type="slidenum">
              <a:rPr lang="en-US" smtClean="0"/>
              <a:t>9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4495800" y="1600200"/>
            <a:ext cx="0" cy="47561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29269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18897</TotalTime>
  <Words>884</Words>
  <Application>Microsoft Macintosh PowerPoint</Application>
  <PresentationFormat>On-screen Show (4:3)</PresentationFormat>
  <Paragraphs>224</Paragraphs>
  <Slides>14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FreeDOM  a New Baseline for the Web</vt:lpstr>
      <vt:lpstr>Position</vt:lpstr>
      <vt:lpstr>Free Services Are Great…</vt:lpstr>
      <vt:lpstr>Wikimedia Expenses (2011-2012)</vt:lpstr>
      <vt:lpstr>Enabling Technologies</vt:lpstr>
      <vt:lpstr>FreeDOM Vision</vt:lpstr>
      <vt:lpstr>Challenges</vt:lpstr>
      <vt:lpstr>Example: Public Databases</vt:lpstr>
      <vt:lpstr>Execution Model</vt:lpstr>
      <vt:lpstr>Collaborative WebDB</vt:lpstr>
      <vt:lpstr>Client-Side Query Execution</vt:lpstr>
      <vt:lpstr>FreeDOM Platform</vt:lpstr>
      <vt:lpstr>Applications</vt:lpstr>
      <vt:lpstr>Conclusion</vt:lpstr>
    </vt:vector>
  </TitlesOfParts>
  <Company>UW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Raymond Cheng</dc:creator>
  <cp:lastModifiedBy>Raymond Cheng</cp:lastModifiedBy>
  <cp:revision>88</cp:revision>
  <cp:lastPrinted>2012-10-29T03:27:48Z</cp:lastPrinted>
  <dcterms:created xsi:type="dcterms:W3CDTF">2012-10-15T23:55:48Z</dcterms:created>
  <dcterms:modified xsi:type="dcterms:W3CDTF">2012-10-29T03:38:03Z</dcterms:modified>
</cp:coreProperties>
</file>